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304800"/>
            <a:ext cx="7391400" cy="8153401"/>
          </a:xfrm>
          <a:prstGeom prst="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714500" y="0"/>
            <a:ext cx="4267200" cy="838200"/>
          </a:xfrm>
          <a:solidFill>
            <a:schemeClr val="bg1"/>
          </a:solidFill>
        </p:spPr>
        <p:txBody>
          <a:bodyPr anchor="t">
            <a:noAutofit/>
          </a:bodyPr>
          <a:lstStyle/>
          <a:p>
            <a:r>
              <a:rPr lang="en-US" sz="2800" i="1" dirty="0">
                <a:solidFill>
                  <a:srgbClr val="0070C0"/>
                </a:solidFill>
                <a:latin typeface="Times New Roman" panose="02020603050405020304" pitchFamily="18" charset="0"/>
                <a:cs typeface="Times New Roman" panose="02020603050405020304" pitchFamily="18" charset="0"/>
              </a:rPr>
              <a:t>Don't miss out on </a:t>
            </a:r>
            <a:r>
              <a:rPr lang="en-US" sz="2800" i="1" dirty="0" smtClean="0">
                <a:solidFill>
                  <a:srgbClr val="0070C0"/>
                </a:solidFill>
                <a:latin typeface="Times New Roman" panose="02020603050405020304" pitchFamily="18" charset="0"/>
                <a:cs typeface="Times New Roman" panose="02020603050405020304" pitchFamily="18" charset="0"/>
              </a:rPr>
              <a:t>this one!</a:t>
            </a:r>
            <a:r>
              <a:rPr lang="en-US" sz="2800" dirty="0" smtClean="0">
                <a:solidFill>
                  <a:srgbClr val="0070C0"/>
                </a:solidFill>
                <a:latin typeface="Times New Roman" panose="02020603050405020304" pitchFamily="18" charset="0"/>
                <a:cs typeface="Times New Roman" panose="02020603050405020304" pitchFamily="18" charset="0"/>
              </a:rPr>
              <a:t/>
            </a:r>
            <a:br>
              <a:rPr lang="en-US" sz="2800" dirty="0" smtClean="0">
                <a:solidFill>
                  <a:srgbClr val="0070C0"/>
                </a:solidFill>
                <a:latin typeface="Times New Roman" panose="02020603050405020304" pitchFamily="18" charset="0"/>
                <a:cs typeface="Times New Roman" panose="02020603050405020304" pitchFamily="18" charset="0"/>
              </a:rPr>
            </a:br>
            <a:r>
              <a:rPr lang="en-US" sz="1800" dirty="0">
                <a:solidFill>
                  <a:schemeClr val="accent1">
                    <a:lumMod val="75000"/>
                  </a:schemeClr>
                </a:solidFill>
                <a:latin typeface="Times New Roman" panose="02020603050405020304" pitchFamily="18" charset="0"/>
                <a:cs typeface="Times New Roman" panose="02020603050405020304" pitchFamily="18" charset="0"/>
              </a:rPr>
              <a:t>1102 Cates ~ Myers Mill</a:t>
            </a:r>
            <a:endParaRPr lang="en-US" sz="2400"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00069" y="8690917"/>
            <a:ext cx="1896061" cy="1014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152400" y="8705671"/>
            <a:ext cx="2901950" cy="984885"/>
          </a:xfrm>
          <a:prstGeom prst="rect">
            <a:avLst/>
          </a:prstGeom>
        </p:spPr>
        <p:txBody>
          <a:bodyPr wrap="square">
            <a:spAutoFit/>
          </a:bodyPr>
          <a:lstStyle/>
          <a:p>
            <a:r>
              <a:rPr lang="en-US" sz="1600" dirty="0">
                <a:latin typeface="Times New Roman" panose="02020603050405020304" pitchFamily="18" charset="0"/>
                <a:cs typeface="Times New Roman" panose="02020603050405020304" pitchFamily="18" charset="0"/>
              </a:rPr>
              <a:t>Corwyn J. </a:t>
            </a:r>
            <a:r>
              <a:rPr lang="en-US" sz="1600" dirty="0" smtClean="0">
                <a:latin typeface="Times New Roman" panose="02020603050405020304" pitchFamily="18" charset="0"/>
                <a:cs typeface="Times New Roman" panose="02020603050405020304" pitchFamily="18" charset="0"/>
              </a:rPr>
              <a:t>Melette</a:t>
            </a:r>
          </a:p>
          <a:p>
            <a:r>
              <a:rPr lang="en-US" sz="1400" i="1" dirty="0" smtClean="0">
                <a:latin typeface="Times New Roman" panose="02020603050405020304" pitchFamily="18" charset="0"/>
                <a:cs typeface="Times New Roman" panose="02020603050405020304" pitchFamily="18" charset="0"/>
              </a:rPr>
              <a:t>Accredited Buyer Representative</a:t>
            </a:r>
          </a:p>
          <a:p>
            <a:r>
              <a:rPr lang="en-US" sz="1400" dirty="0">
                <a:latin typeface="Times New Roman" panose="02020603050405020304" pitchFamily="18" charset="0"/>
                <a:cs typeface="Times New Roman" panose="02020603050405020304" pitchFamily="18" charset="0"/>
              </a:rPr>
              <a:t>(843) </a:t>
            </a:r>
            <a:r>
              <a:rPr lang="en-US" sz="1400" dirty="0" smtClean="0">
                <a:latin typeface="Times New Roman" panose="02020603050405020304" pitchFamily="18" charset="0"/>
                <a:cs typeface="Times New Roman" panose="02020603050405020304" pitchFamily="18" charset="0"/>
              </a:rPr>
              <a:t>364-3095</a:t>
            </a:r>
          </a:p>
          <a:p>
            <a:r>
              <a:rPr lang="en-US" sz="1400" dirty="0" smtClean="0">
                <a:solidFill>
                  <a:srgbClr val="0070C0"/>
                </a:solidFill>
                <a:latin typeface="Times New Roman" panose="02020603050405020304" pitchFamily="18" charset="0"/>
                <a:cs typeface="Times New Roman" panose="02020603050405020304" pitchFamily="18" charset="0"/>
              </a:rPr>
              <a:t>corwyn@corwynmelette.com</a:t>
            </a:r>
            <a:endParaRPr lang="en-US" sz="1600" dirty="0" smtClean="0">
              <a:solidFill>
                <a:srgbClr val="0070C0"/>
              </a:solidFill>
              <a:latin typeface="Times New Roman" panose="02020603050405020304" pitchFamily="18" charset="0"/>
              <a:cs typeface="Times New Roman" panose="02020603050405020304" pitchFamily="18" charset="0"/>
            </a:endParaRPr>
          </a:p>
        </p:txBody>
      </p:sp>
      <p:sp>
        <p:nvSpPr>
          <p:cNvPr id="7" name="Rectangle 6"/>
          <p:cNvSpPr/>
          <p:nvPr/>
        </p:nvSpPr>
        <p:spPr>
          <a:xfrm>
            <a:off x="4641850" y="8705671"/>
            <a:ext cx="2901950" cy="984885"/>
          </a:xfrm>
          <a:prstGeom prst="rect">
            <a:avLst/>
          </a:prstGeom>
        </p:spPr>
        <p:txBody>
          <a:bodyPr wrap="square">
            <a:spAutoFit/>
          </a:bodyPr>
          <a:lstStyle/>
          <a:p>
            <a:pPr algn="r"/>
            <a:r>
              <a:rPr lang="en-US" sz="1600" dirty="0">
                <a:latin typeface="Times New Roman" panose="02020603050405020304" pitchFamily="18" charset="0"/>
                <a:cs typeface="Times New Roman" panose="02020603050405020304" pitchFamily="18" charset="0"/>
              </a:rPr>
              <a:t>Exit Realty Lowcountry </a:t>
            </a:r>
            <a:r>
              <a:rPr lang="en-US" sz="1600" dirty="0" smtClean="0">
                <a:latin typeface="Times New Roman" panose="02020603050405020304" pitchFamily="18" charset="0"/>
                <a:cs typeface="Times New Roman" panose="02020603050405020304" pitchFamily="18" charset="0"/>
              </a:rPr>
              <a:t>Group</a:t>
            </a:r>
            <a:r>
              <a:rPr lang="en-US" sz="1600" dirty="0">
                <a:latin typeface="Times New Roman" panose="02020603050405020304" pitchFamily="18" charset="0"/>
                <a:cs typeface="Times New Roman" panose="02020603050405020304" pitchFamily="18" charset="0"/>
              </a:rPr>
              <a:t/>
            </a:r>
            <a:br>
              <a:rPr lang="en-US" sz="1600" dirty="0">
                <a:latin typeface="Times New Roman" panose="02020603050405020304" pitchFamily="18" charset="0"/>
                <a:cs typeface="Times New Roman" panose="02020603050405020304" pitchFamily="18" charset="0"/>
              </a:rPr>
            </a:br>
            <a:r>
              <a:rPr lang="en-US" sz="1400" dirty="0">
                <a:latin typeface="Times New Roman" panose="02020603050405020304" pitchFamily="18" charset="0"/>
                <a:cs typeface="Times New Roman" panose="02020603050405020304" pitchFamily="18" charset="0"/>
              </a:rPr>
              <a:t>3618 Ashley Phosphate </a:t>
            </a:r>
            <a:r>
              <a:rPr lang="en-US" sz="1400" dirty="0" smtClean="0">
                <a:latin typeface="Times New Roman" panose="02020603050405020304" pitchFamily="18" charset="0"/>
                <a:cs typeface="Times New Roman" panose="02020603050405020304" pitchFamily="18" charset="0"/>
              </a:rPr>
              <a:t>Rd. #3</a:t>
            </a:r>
            <a:endParaRPr lang="en-US" sz="1400" dirty="0">
              <a:latin typeface="Times New Roman" panose="02020603050405020304" pitchFamily="18" charset="0"/>
              <a:cs typeface="Times New Roman" panose="02020603050405020304" pitchFamily="18" charset="0"/>
            </a:endParaRPr>
          </a:p>
          <a:p>
            <a:pPr algn="r"/>
            <a:r>
              <a:rPr lang="en-US" sz="1400" dirty="0">
                <a:latin typeface="Times New Roman" panose="02020603050405020304" pitchFamily="18" charset="0"/>
                <a:cs typeface="Times New Roman" panose="02020603050405020304" pitchFamily="18" charset="0"/>
              </a:rPr>
              <a:t>North Charleston, SC 29418</a:t>
            </a:r>
          </a:p>
          <a:p>
            <a:pPr algn="r"/>
            <a:r>
              <a:rPr lang="en-US" sz="1400" dirty="0">
                <a:solidFill>
                  <a:srgbClr val="0070C0"/>
                </a:solidFill>
                <a:latin typeface="Times New Roman" panose="02020603050405020304" pitchFamily="18" charset="0"/>
                <a:cs typeface="Times New Roman" panose="02020603050405020304" pitchFamily="18" charset="0"/>
              </a:rPr>
              <a:t>exitlowcountry.com</a:t>
            </a:r>
          </a:p>
        </p:txBody>
      </p:sp>
      <p:sp>
        <p:nvSpPr>
          <p:cNvPr id="16" name="Down Ribbon 15"/>
          <p:cNvSpPr/>
          <p:nvPr/>
        </p:nvSpPr>
        <p:spPr>
          <a:xfrm>
            <a:off x="-7315200" y="2553187"/>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latin typeface="Times New Roman" panose="02020603050405020304" pitchFamily="18" charset="0"/>
                <a:cs typeface="Times New Roman" panose="02020603050405020304" pitchFamily="18" charset="0"/>
              </a:rPr>
              <a:t>$</a:t>
            </a:r>
            <a:r>
              <a:rPr lang="en-US" sz="1600" b="1" dirty="0" smtClean="0">
                <a:solidFill>
                  <a:schemeClr val="tx1"/>
                </a:solidFill>
                <a:latin typeface="Times New Roman" panose="02020603050405020304" pitchFamily="18" charset="0"/>
                <a:cs typeface="Times New Roman" panose="02020603050405020304" pitchFamily="18" charset="0"/>
              </a:rPr>
              <a:t>500 Bonus</a:t>
            </a:r>
            <a:endParaRPr lang="en-US" sz="1600" b="1" dirty="0">
              <a:solidFill>
                <a:schemeClr val="tx1"/>
              </a:solidFill>
              <a:latin typeface="Times New Roman" panose="02020603050405020304" pitchFamily="18" charset="0"/>
              <a:cs typeface="Times New Roman" panose="02020603050405020304" pitchFamily="18" charset="0"/>
            </a:endParaRPr>
          </a:p>
        </p:txBody>
      </p:sp>
      <p:sp>
        <p:nvSpPr>
          <p:cNvPr id="20" name="Down Ribbon 19"/>
          <p:cNvSpPr/>
          <p:nvPr/>
        </p:nvSpPr>
        <p:spPr>
          <a:xfrm>
            <a:off x="-4838700" y="2553186"/>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latin typeface="Times New Roman" panose="02020603050405020304" pitchFamily="18" charset="0"/>
                <a:cs typeface="Times New Roman" panose="02020603050405020304" pitchFamily="18" charset="0"/>
              </a:rPr>
              <a:t>$1,000 Bonus</a:t>
            </a:r>
            <a:endParaRPr lang="en-US" sz="1600" b="1" dirty="0">
              <a:solidFill>
                <a:schemeClr val="tx1"/>
              </a:solidFill>
              <a:latin typeface="Times New Roman" panose="02020603050405020304" pitchFamily="18" charset="0"/>
              <a:cs typeface="Times New Roman" panose="02020603050405020304" pitchFamily="18" charset="0"/>
            </a:endParaRPr>
          </a:p>
        </p:txBody>
      </p:sp>
      <p:sp>
        <p:nvSpPr>
          <p:cNvPr id="21" name="Down Ribbon 20"/>
          <p:cNvSpPr/>
          <p:nvPr/>
        </p:nvSpPr>
        <p:spPr>
          <a:xfrm>
            <a:off x="-2362200" y="190499"/>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latin typeface="Times New Roman" panose="02020603050405020304" pitchFamily="18" charset="0"/>
                <a:cs typeface="Times New Roman" panose="02020603050405020304" pitchFamily="18" charset="0"/>
              </a:rPr>
              <a:t>$1,500 Bonus</a:t>
            </a:r>
            <a:endParaRPr lang="en-US" sz="1600" b="1" dirty="0">
              <a:solidFill>
                <a:schemeClr val="tx1"/>
              </a:solidFill>
              <a:latin typeface="Times New Roman" panose="02020603050405020304" pitchFamily="18" charset="0"/>
              <a:cs typeface="Times New Roman" panose="02020603050405020304" pitchFamily="18" charset="0"/>
            </a:endParaRPr>
          </a:p>
        </p:txBody>
      </p:sp>
      <p:sp>
        <p:nvSpPr>
          <p:cNvPr id="24" name="Rectangle 23"/>
          <p:cNvSpPr/>
          <p:nvPr/>
        </p:nvSpPr>
        <p:spPr>
          <a:xfrm>
            <a:off x="2409117" y="3556337"/>
            <a:ext cx="2878349" cy="1015663"/>
          </a:xfrm>
          <a:prstGeom prst="rect">
            <a:avLst/>
          </a:prstGeom>
        </p:spPr>
        <p:txBody>
          <a:bodyPr wrap="square">
            <a:spAutoFit/>
          </a:bodyPr>
          <a:lstStyle/>
          <a:p>
            <a:pPr algn="ctr"/>
            <a:r>
              <a:rPr lang="en-US" sz="1800" b="1" dirty="0" smtClean="0">
                <a:solidFill>
                  <a:srgbClr val="0070C0"/>
                </a:solidFill>
                <a:latin typeface="Times New Roman" panose="02020603050405020304" pitchFamily="18" charset="0"/>
                <a:cs typeface="Times New Roman" panose="02020603050405020304" pitchFamily="18" charset="0"/>
              </a:rPr>
              <a:t>803 Reserve Way</a:t>
            </a:r>
          </a:p>
          <a:p>
            <a:pPr algn="ctr"/>
            <a:r>
              <a:rPr lang="en-US" sz="1400" dirty="0" smtClean="0">
                <a:solidFill>
                  <a:srgbClr val="0070C0"/>
                </a:solidFill>
                <a:latin typeface="Times New Roman" panose="02020603050405020304" pitchFamily="18" charset="0"/>
                <a:cs typeface="Times New Roman" panose="02020603050405020304" pitchFamily="18" charset="0"/>
              </a:rPr>
              <a:t>Kings Grant ~ Summerville</a:t>
            </a:r>
          </a:p>
          <a:p>
            <a:pPr algn="ctr"/>
            <a:r>
              <a:rPr lang="en-US" sz="1400" dirty="0" smtClean="0">
                <a:solidFill>
                  <a:srgbClr val="0070C0"/>
                </a:solidFill>
                <a:latin typeface="Times New Roman" panose="02020603050405020304" pitchFamily="18" charset="0"/>
                <a:cs typeface="Times New Roman" panose="02020603050405020304" pitchFamily="18" charset="0"/>
              </a:rPr>
              <a:t>MLS</a:t>
            </a:r>
            <a:r>
              <a:rPr lang="en-US" sz="1400" smtClean="0">
                <a:solidFill>
                  <a:srgbClr val="0070C0"/>
                </a:solidFill>
                <a:latin typeface="Times New Roman" panose="02020603050405020304" pitchFamily="18" charset="0"/>
                <a:cs typeface="Times New Roman" panose="02020603050405020304" pitchFamily="18" charset="0"/>
              </a:rPr>
              <a:t># 15008049</a:t>
            </a:r>
          </a:p>
          <a:p>
            <a:pPr algn="ctr"/>
            <a:r>
              <a:rPr lang="en-US" sz="1400" smtClean="0">
                <a:solidFill>
                  <a:srgbClr val="0070C0"/>
                </a:solidFill>
                <a:latin typeface="Times New Roman" panose="02020603050405020304" pitchFamily="18" charset="0"/>
                <a:cs typeface="Times New Roman" panose="02020603050405020304" pitchFamily="18" charset="0"/>
              </a:rPr>
              <a:t>$104,900</a:t>
            </a:r>
            <a:endParaRPr lang="en-US" sz="1400" dirty="0" smtClean="0">
              <a:solidFill>
                <a:srgbClr val="0070C0"/>
              </a:solidFill>
              <a:latin typeface="Times New Roman" panose="02020603050405020304" pitchFamily="18" charset="0"/>
              <a:cs typeface="Times New Roman" panose="02020603050405020304" pitchFamily="18" charset="0"/>
            </a:endParaRPr>
          </a:p>
        </p:txBody>
      </p:sp>
      <p:pic>
        <p:nvPicPr>
          <p:cNvPr id="25" name="Picture 6"/>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95300" y="819627"/>
            <a:ext cx="6705600" cy="4482852"/>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sp>
        <p:nvSpPr>
          <p:cNvPr id="3" name="Rectangle 2"/>
          <p:cNvSpPr/>
          <p:nvPr/>
        </p:nvSpPr>
        <p:spPr>
          <a:xfrm>
            <a:off x="304800" y="6400800"/>
            <a:ext cx="7086600" cy="1815882"/>
          </a:xfrm>
          <a:prstGeom prst="rect">
            <a:avLst/>
          </a:prstGeom>
        </p:spPr>
        <p:txBody>
          <a:bodyPr wrap="square">
            <a:spAutoFit/>
          </a:bodyPr>
          <a:lstStyle/>
          <a:p>
            <a:pPr algn="ctr"/>
            <a:r>
              <a:rPr lang="en-US" sz="1400" dirty="0">
                <a:latin typeface="Times New Roman" panose="02020603050405020304" pitchFamily="18" charset="0"/>
                <a:cs typeface="Times New Roman" panose="02020603050405020304" pitchFamily="18" charset="0"/>
              </a:rPr>
              <a:t>Buy this property and receive a 5 Day/4 Night cruise for two. Ask for details. This three bedroom, two bath room home is ready for immediate occupancy. Inside you will find an open floor plan. With a wide foyer, the home is very inviting. This home features a split layout with bedrooms at the front of the home and master towards the rear. The kitchen is very open and overlooks the family room, so the cook is never left out. Newer appliances and lots of counter space make meal preparation easy. The master is open with trey ceiling and the master bath is pleasant. The real bonus in this home is the bonus room/bedroom upstairs. With loads of space, this could easily be the man cave or woman's corner you always wanted. </a:t>
            </a:r>
            <a:endParaRPr lang="en-US" sz="1400" dirty="0">
              <a:latin typeface="Times New Roman" panose="02020603050405020304" pitchFamily="18" charset="0"/>
              <a:cs typeface="Times New Roman" panose="02020603050405020304" pitchFamily="18" charset="0"/>
            </a:endParaRPr>
          </a:p>
        </p:txBody>
      </p:sp>
      <p:grpSp>
        <p:nvGrpSpPr>
          <p:cNvPr id="8" name="Group 7"/>
          <p:cNvGrpSpPr/>
          <p:nvPr/>
        </p:nvGrpSpPr>
        <p:grpSpPr>
          <a:xfrm>
            <a:off x="304800" y="4917816"/>
            <a:ext cx="7086600" cy="1406784"/>
            <a:chOff x="276224" y="4917816"/>
            <a:chExt cx="7086600" cy="1406784"/>
          </a:xfrm>
        </p:grpSpPr>
        <p:pic>
          <p:nvPicPr>
            <p:cNvPr id="22" name="Picture 6"/>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6224" y="4918069"/>
              <a:ext cx="2103936" cy="140653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27" name="Picture 6"/>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258509" y="4917816"/>
              <a:ext cx="2104315" cy="1406784"/>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2380160" y="5308937"/>
              <a:ext cx="2878349" cy="1015663"/>
            </a:xfrm>
            <a:prstGeom prst="rect">
              <a:avLst/>
            </a:prstGeom>
          </p:spPr>
          <p:txBody>
            <a:bodyPr wrap="square">
              <a:spAutoFit/>
            </a:bodyPr>
            <a:lstStyle/>
            <a:p>
              <a:pPr algn="ctr"/>
              <a:endParaRPr lang="en-US" dirty="0" smtClean="0">
                <a:solidFill>
                  <a:schemeClr val="tx2"/>
                </a:solidFill>
                <a:latin typeface="Times New Roman" panose="02020603050405020304" pitchFamily="18" charset="0"/>
                <a:cs typeface="Times New Roman" panose="02020603050405020304" pitchFamily="18" charset="0"/>
              </a:endParaRPr>
            </a:p>
            <a:p>
              <a:pPr algn="ctr"/>
              <a:r>
                <a:rPr lang="en-US" dirty="0" smtClean="0">
                  <a:solidFill>
                    <a:schemeClr val="tx2"/>
                  </a:solidFill>
                  <a:latin typeface="Times New Roman" panose="02020603050405020304" pitchFamily="18" charset="0"/>
                  <a:cs typeface="Times New Roman" panose="02020603050405020304" pitchFamily="18" charset="0"/>
                </a:rPr>
                <a:t>MLS</a:t>
              </a:r>
              <a:r>
                <a:rPr lang="en-US" dirty="0">
                  <a:solidFill>
                    <a:schemeClr val="tx2"/>
                  </a:solidFill>
                  <a:latin typeface="Times New Roman" panose="02020603050405020304" pitchFamily="18" charset="0"/>
                  <a:cs typeface="Times New Roman" panose="02020603050405020304" pitchFamily="18" charset="0"/>
                </a:rPr>
                <a:t># 15012253</a:t>
              </a:r>
            </a:p>
            <a:p>
              <a:pPr algn="ctr"/>
              <a:r>
                <a:rPr lang="en-US" dirty="0">
                  <a:solidFill>
                    <a:schemeClr val="tx2"/>
                  </a:solidFill>
                  <a:latin typeface="Times New Roman" panose="02020603050405020304" pitchFamily="18" charset="0"/>
                  <a:cs typeface="Times New Roman" panose="02020603050405020304" pitchFamily="18" charset="0"/>
                </a:rPr>
                <a:t>$184,900</a:t>
              </a:r>
            </a:p>
          </p:txBody>
        </p:sp>
      </p:grpSp>
    </p:spTree>
    <p:extLst>
      <p:ext uri="{BB962C8B-B14F-4D97-AF65-F5344CB8AC3E}">
        <p14:creationId xmlns:p14="http://schemas.microsoft.com/office/powerpoint/2010/main" val="31772554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196</Words>
  <Application>Microsoft Office PowerPoint</Application>
  <PresentationFormat>Custom</PresentationFormat>
  <Paragraphs>19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Don't miss out on this one! 1102 Cates ~ Myers Mill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Opportunity!</dc:title>
  <dc:creator>CVH360</dc:creator>
  <cp:lastModifiedBy>atp1313@gmail.com</cp:lastModifiedBy>
  <cp:revision>22</cp:revision>
  <dcterms:created xsi:type="dcterms:W3CDTF">2006-08-16T00:00:00Z</dcterms:created>
  <dcterms:modified xsi:type="dcterms:W3CDTF">2015-06-01T21:09:07Z</dcterms:modified>
</cp:coreProperties>
</file>