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9144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1896" y="84"/>
      </p:cViewPr>
      <p:guideLst>
        <p:guide orient="horz" pos="288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828800"/>
            <a:ext cx="8229600" cy="24384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5/26/2016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4442264"/>
            <a:ext cx="6400800" cy="23368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6185"/>
            <a:ext cx="2057400" cy="780203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66185"/>
            <a:ext cx="6019800" cy="780203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812800"/>
            <a:ext cx="7086600" cy="24384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3343715"/>
            <a:ext cx="7086600" cy="2012949"/>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8555568"/>
            <a:ext cx="762000" cy="486833"/>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133601"/>
            <a:ext cx="4038600" cy="6034617"/>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133601"/>
            <a:ext cx="4038600" cy="6034617"/>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4067"/>
            <a:ext cx="8229600" cy="1524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2046817"/>
            <a:ext cx="4040188" cy="1001183"/>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2046817"/>
            <a:ext cx="4041775" cy="1001183"/>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3149601"/>
            <a:ext cx="4040188" cy="5018617"/>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3149601"/>
            <a:ext cx="4041775" cy="5018617"/>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5/26/2016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5/26/2016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364067"/>
            <a:ext cx="3008313" cy="154940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1" y="2032001"/>
            <a:ext cx="3008313" cy="6136217"/>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364067"/>
            <a:ext cx="5111750" cy="7804151"/>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812800"/>
            <a:ext cx="5486400" cy="696384"/>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2442633"/>
            <a:ext cx="5486400" cy="52832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555716"/>
            <a:ext cx="5486400" cy="707136"/>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366184"/>
            <a:ext cx="8229600" cy="1524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133600"/>
            <a:ext cx="8229600" cy="62788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8555568"/>
            <a:ext cx="2133600" cy="486833"/>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5/26/2016</a:t>
            </a:fld>
            <a:endParaRPr lang="en-US"/>
          </a:p>
        </p:txBody>
      </p:sp>
      <p:sp>
        <p:nvSpPr>
          <p:cNvPr id="3" name="Footer Placeholder 2"/>
          <p:cNvSpPr>
            <a:spLocks noGrp="1"/>
          </p:cNvSpPr>
          <p:nvPr>
            <p:ph type="ftr" sz="quarter" idx="3"/>
          </p:nvPr>
        </p:nvSpPr>
        <p:spPr>
          <a:xfrm>
            <a:off x="3124200" y="8555568"/>
            <a:ext cx="2895600" cy="486833"/>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8555568"/>
            <a:ext cx="762000" cy="486833"/>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gif"/><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14405" y="-1"/>
            <a:ext cx="9399234" cy="563880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Text Box 3"/>
          <p:cNvSpPr txBox="1">
            <a:spLocks noChangeArrowheads="1" noChangeShapeType="1"/>
          </p:cNvSpPr>
          <p:nvPr/>
        </p:nvSpPr>
        <p:spPr bwMode="auto">
          <a:xfrm>
            <a:off x="0" y="-1"/>
            <a:ext cx="9144000" cy="952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Lst>
        </p:spPr>
        <p:txBody>
          <a:bodyPr vert="horz" wrap="square" lIns="36195" tIns="36195" rIns="36195" bIns="36195" numCol="1" anchor="ctr" anchorCtr="0" compatLnSpc="1">
            <a:prstTxWarp prst="textNoShape">
              <a:avLst/>
            </a:prstTxWarp>
          </a:bodyPr>
          <a:lstStyle/>
          <a:p>
            <a:pPr lvl="0" fontAlgn="base">
              <a:spcBef>
                <a:spcPct val="0"/>
              </a:spcBef>
              <a:spcAft>
                <a:spcPct val="0"/>
              </a:spcAft>
            </a:pPr>
            <a:r>
              <a:rPr lang="en-US" sz="2800" dirty="0" smtClean="0">
                <a:latin typeface="Trajan Pro" panose="02020502050506020301" pitchFamily="18" charset="0"/>
                <a:cs typeface="Arial" pitchFamily="34" charset="0"/>
              </a:rPr>
              <a:t>Must See!</a:t>
            </a:r>
          </a:p>
          <a:p>
            <a:pPr lvl="0" fontAlgn="base">
              <a:spcBef>
                <a:spcPct val="0"/>
              </a:spcBef>
              <a:spcAft>
                <a:spcPct val="0"/>
              </a:spcAft>
            </a:pPr>
            <a:r>
              <a:rPr lang="en-US" dirty="0" smtClean="0">
                <a:latin typeface="Trajan Pro" panose="02020502050506020301" pitchFamily="18" charset="0"/>
                <a:cs typeface="Arial" pitchFamily="34" charset="0"/>
              </a:rPr>
              <a:t>Open House</a:t>
            </a:r>
          </a:p>
          <a:p>
            <a:pPr lvl="0" fontAlgn="base">
              <a:spcBef>
                <a:spcPct val="0"/>
              </a:spcBef>
              <a:spcAft>
                <a:spcPct val="0"/>
              </a:spcAft>
            </a:pPr>
            <a:r>
              <a:rPr lang="en-US" dirty="0">
                <a:latin typeface="Trajan Pro" panose="02020502050506020301" pitchFamily="18" charset="0"/>
                <a:cs typeface="Arial" pitchFamily="34" charset="0"/>
              </a:rPr>
              <a:t>Sat. June 4th 11-2:00</a:t>
            </a:r>
            <a:endParaRPr kumimoji="0" lang="en-US" sz="1050" b="0" i="0" u="none" strike="noStrike" cap="none" normalizeH="0" baseline="0" dirty="0" smtClean="0">
              <a:ln>
                <a:noFill/>
              </a:ln>
              <a:latin typeface="Trajan Pro" panose="02020502050506020301" pitchFamily="18" charset="0"/>
              <a:cs typeface="Arial" pitchFamily="34" charset="0"/>
            </a:endParaRPr>
          </a:p>
        </p:txBody>
      </p:sp>
      <p:sp>
        <p:nvSpPr>
          <p:cNvPr id="6" name="Rectangle 4"/>
          <p:cNvSpPr>
            <a:spLocks noChangeArrowheads="1"/>
          </p:cNvSpPr>
          <p:nvPr/>
        </p:nvSpPr>
        <p:spPr bwMode="auto">
          <a:xfrm>
            <a:off x="76200" y="7467600"/>
            <a:ext cx="5675869" cy="159592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Text Box 9"/>
          <p:cNvSpPr txBox="1">
            <a:spLocks noChangeArrowheads="1"/>
          </p:cNvSpPr>
          <p:nvPr/>
        </p:nvSpPr>
        <p:spPr bwMode="auto">
          <a:xfrm>
            <a:off x="0" y="6477000"/>
            <a:ext cx="7232613" cy="2476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fontAlgn="base">
              <a:spcBef>
                <a:spcPct val="0"/>
              </a:spcBef>
              <a:spcAft>
                <a:spcPct val="0"/>
              </a:spcAft>
            </a:pPr>
            <a:r>
              <a:rPr lang="en-US" sz="1600" dirty="0">
                <a:latin typeface="Tw Cen MT" pitchFamily="34" charset="0"/>
                <a:cs typeface="Arial" pitchFamily="34" charset="0"/>
              </a:rPr>
              <a:t>TENANTS HAVE VACATED AND SELLER HAS HOME READY FOR SALE! Don't miss the opportunity to purchase this lovely 3 bedroom 2 bath home on Johns Island in </a:t>
            </a:r>
            <a:r>
              <a:rPr lang="en-US" sz="1600" dirty="0" err="1">
                <a:latin typeface="Tw Cen MT" pitchFamily="34" charset="0"/>
                <a:cs typeface="Arial" pitchFamily="34" charset="0"/>
              </a:rPr>
              <a:t>Summertrees</a:t>
            </a:r>
            <a:r>
              <a:rPr lang="en-US" sz="1600" dirty="0">
                <a:latin typeface="Tw Cen MT" pitchFamily="34" charset="0"/>
                <a:cs typeface="Arial" pitchFamily="34" charset="0"/>
              </a:rPr>
              <a:t>. Previously a model home. Loaded with lots of extras. Its a Earth Craft Energy Efficient Home that's on the corner lot of the pond. Highlights - 2 Car Garage, Hardwood floor entry way, Fireplace, Wired for TV above the Fireplace, Silverstone Quartz counter tops, vaulted tray ceiling in the master bedroom, dual his and her sinks in the master bathroom, Over sized closet in the master, ceiling fans in every room, Double sized screened in porch 18 x 10 with an additional 10x 10 patio/slab, all kitchen appliances upgraded. This house can be eligible for 0.5% of the loan amount cash back toward closing costs. Ask me how!</a:t>
            </a:r>
            <a:endParaRPr kumimoji="0" lang="en-US" sz="1600" b="0" i="0" u="none" strike="noStrike" cap="none" normalizeH="0" baseline="0" dirty="0" smtClean="0">
              <a:ln>
                <a:noFill/>
              </a:ln>
              <a:effectLst/>
              <a:latin typeface="Arial" pitchFamily="34" charset="0"/>
              <a:cs typeface="Arial" pitchFamily="34" charset="0"/>
            </a:endParaRPr>
          </a:p>
        </p:txBody>
      </p:sp>
      <p:sp>
        <p:nvSpPr>
          <p:cNvPr id="9" name="Text Box 11"/>
          <p:cNvSpPr txBox="1">
            <a:spLocks noChangeArrowheads="1" noChangeShapeType="1"/>
          </p:cNvSpPr>
          <p:nvPr/>
        </p:nvSpPr>
        <p:spPr bwMode="auto">
          <a:xfrm>
            <a:off x="7232614" y="5940008"/>
            <a:ext cx="1909510" cy="1065416"/>
          </a:xfrm>
          <a:prstGeom prst="rect">
            <a:avLst/>
          </a:prstGeom>
          <a:noFill/>
          <a:ln w="0" algn="in">
            <a:noFill/>
            <a:miter lim="800000"/>
            <a:headEnd/>
            <a:tailEnd/>
          </a:ln>
          <a:effectLst/>
          <a:extLst/>
        </p:spPr>
        <p:txBody>
          <a:bodyPr vert="horz" wrap="square" lIns="36195" tIns="36195" rIns="36195" bIns="36195" numCol="1" anchor="t" anchorCtr="0" compatLnSpc="1">
            <a:prstTxWarp prst="textNoShape">
              <a:avLst/>
            </a:prstTxWarp>
          </a:bodyPr>
          <a:lstStyle/>
          <a:p>
            <a:pPr lvl="0" algn="ctr" fontAlgn="base">
              <a:spcBef>
                <a:spcPct val="0"/>
              </a:spcBef>
              <a:spcAft>
                <a:spcPct val="0"/>
              </a:spcAft>
            </a:pPr>
            <a:r>
              <a:rPr lang="en-US" sz="1600" b="1" dirty="0">
                <a:latin typeface="Tw Cen MT" pitchFamily="34" charset="0"/>
                <a:cs typeface="Arial" pitchFamily="34" charset="0"/>
              </a:rPr>
              <a:t>Rodney </a:t>
            </a:r>
            <a:r>
              <a:rPr lang="en-US" sz="1600" b="1" dirty="0" smtClean="0">
                <a:latin typeface="Tw Cen MT" pitchFamily="34" charset="0"/>
                <a:cs typeface="Arial" pitchFamily="34" charset="0"/>
              </a:rPr>
              <a:t>Hancock</a:t>
            </a:r>
          </a:p>
          <a:p>
            <a:pPr lvl="0" algn="ctr" fontAlgn="base">
              <a:spcBef>
                <a:spcPct val="0"/>
              </a:spcBef>
              <a:spcAft>
                <a:spcPct val="0"/>
              </a:spcAft>
            </a:pPr>
            <a:endParaRPr lang="en-US" sz="1100" dirty="0" smtClean="0">
              <a:latin typeface="Tw Cen MT" pitchFamily="34" charset="0"/>
              <a:cs typeface="Arial" pitchFamily="34" charset="0"/>
            </a:endParaRPr>
          </a:p>
          <a:p>
            <a:pPr lvl="0" algn="ctr" fontAlgn="base">
              <a:spcBef>
                <a:spcPct val="0"/>
              </a:spcBef>
              <a:spcAft>
                <a:spcPct val="0"/>
              </a:spcAft>
            </a:pPr>
            <a:r>
              <a:rPr lang="en-US" sz="1100" dirty="0" smtClean="0">
                <a:latin typeface="Tw Cen MT" pitchFamily="34" charset="0"/>
                <a:cs typeface="Arial" pitchFamily="34" charset="0"/>
              </a:rPr>
              <a:t>(</a:t>
            </a:r>
            <a:r>
              <a:rPr lang="en-US" sz="1100" dirty="0">
                <a:latin typeface="Tw Cen MT" pitchFamily="34" charset="0"/>
                <a:cs typeface="Arial" pitchFamily="34" charset="0"/>
              </a:rPr>
              <a:t>843) 437-1347</a:t>
            </a:r>
          </a:p>
          <a:p>
            <a:pPr lvl="0" algn="ctr" fontAlgn="base">
              <a:spcBef>
                <a:spcPct val="0"/>
              </a:spcBef>
              <a:spcAft>
                <a:spcPct val="0"/>
              </a:spcAft>
            </a:pPr>
            <a:r>
              <a:rPr lang="en-US" sz="1050" dirty="0" smtClean="0">
                <a:latin typeface="Tw Cen MT" pitchFamily="34" charset="0"/>
                <a:cs typeface="Arial" pitchFamily="34" charset="0"/>
              </a:rPr>
              <a:t>rodneyhancock08@gmail.com</a:t>
            </a:r>
            <a:r>
              <a:rPr lang="en-US" sz="1050" dirty="0">
                <a:latin typeface="Tw Cen MT" pitchFamily="34" charset="0"/>
                <a:cs typeface="Arial" pitchFamily="34" charset="0"/>
              </a:rPr>
              <a:t/>
            </a:r>
            <a:br>
              <a:rPr lang="en-US" sz="1050" dirty="0">
                <a:latin typeface="Tw Cen MT" pitchFamily="34" charset="0"/>
                <a:cs typeface="Arial" pitchFamily="34" charset="0"/>
              </a:rPr>
            </a:br>
            <a:r>
              <a:rPr lang="en-US" sz="1050" dirty="0">
                <a:latin typeface="Tw Cen MT" pitchFamily="34" charset="0"/>
                <a:cs typeface="Arial" pitchFamily="34" charset="0"/>
              </a:rPr>
              <a:t>mortgageprofessionalsonline.com</a:t>
            </a:r>
            <a:endParaRPr kumimoji="0" lang="en-US" sz="1050" b="0" u="none" strike="noStrike" cap="none" normalizeH="0" baseline="0" dirty="0" smtClean="0">
              <a:ln>
                <a:noFill/>
              </a:ln>
              <a:effectLst/>
              <a:latin typeface="Arial" pitchFamily="34" charset="0"/>
              <a:cs typeface="Arial" pitchFamily="34" charset="0"/>
            </a:endParaRPr>
          </a:p>
        </p:txBody>
      </p:sp>
      <p:grpSp>
        <p:nvGrpSpPr>
          <p:cNvPr id="4" name="Group 3"/>
          <p:cNvGrpSpPr/>
          <p:nvPr/>
        </p:nvGrpSpPr>
        <p:grpSpPr>
          <a:xfrm>
            <a:off x="7426439" y="7139639"/>
            <a:ext cx="1521860" cy="696852"/>
            <a:chOff x="7426439" y="6982836"/>
            <a:chExt cx="1521860" cy="696852"/>
          </a:xfrm>
        </p:grpSpPr>
        <p:sp>
          <p:nvSpPr>
            <p:cNvPr id="2" name="Rounded Rectangle 1"/>
            <p:cNvSpPr/>
            <p:nvPr/>
          </p:nvSpPr>
          <p:spPr>
            <a:xfrm>
              <a:off x="7498080" y="7193280"/>
              <a:ext cx="1356360" cy="2743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833360" y="7033260"/>
              <a:ext cx="685800" cy="6096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26439" y="6982836"/>
              <a:ext cx="1521860" cy="696852"/>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12" name="Text Box 18"/>
          <p:cNvSpPr txBox="1">
            <a:spLocks noChangeArrowheads="1"/>
          </p:cNvSpPr>
          <p:nvPr/>
        </p:nvSpPr>
        <p:spPr bwMode="auto">
          <a:xfrm>
            <a:off x="7232614" y="7970707"/>
            <a:ext cx="1909510" cy="982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ctr" fontAlgn="base">
              <a:spcBef>
                <a:spcPct val="0"/>
              </a:spcBef>
              <a:spcAft>
                <a:spcPct val="0"/>
              </a:spcAft>
            </a:pPr>
            <a:r>
              <a:rPr lang="en-US" sz="1100" dirty="0">
                <a:effectLst>
                  <a:outerShdw blurRad="38100" dist="38100" dir="2700000" algn="tl">
                    <a:srgbClr val="000000">
                      <a:alpha val="43137"/>
                    </a:srgbClr>
                  </a:outerShdw>
                </a:effectLst>
                <a:latin typeface="Tw Cen MT" pitchFamily="34" charset="0"/>
                <a:cs typeface="Arial" pitchFamily="34" charset="0"/>
              </a:rPr>
              <a:t>AgentOwned Charleston Group</a:t>
            </a:r>
          </a:p>
          <a:p>
            <a:pPr lvl="0" algn="ctr" fontAlgn="base">
              <a:spcBef>
                <a:spcPct val="0"/>
              </a:spcBef>
              <a:spcAft>
                <a:spcPct val="0"/>
              </a:spcAft>
            </a:pPr>
            <a:r>
              <a:rPr lang="en-US" sz="1100" dirty="0">
                <a:effectLst>
                  <a:outerShdw blurRad="38100" dist="38100" dir="2700000" algn="tl">
                    <a:srgbClr val="000000">
                      <a:alpha val="43137"/>
                    </a:srgbClr>
                  </a:outerShdw>
                </a:effectLst>
                <a:latin typeface="Tw Cen MT" pitchFamily="34" charset="0"/>
                <a:cs typeface="Arial" pitchFamily="34" charset="0"/>
              </a:rPr>
              <a:t>902 Savannah Hwy</a:t>
            </a:r>
          </a:p>
          <a:p>
            <a:pPr lvl="0" algn="ctr" fontAlgn="base">
              <a:spcBef>
                <a:spcPct val="0"/>
              </a:spcBef>
              <a:spcAft>
                <a:spcPct val="0"/>
              </a:spcAft>
            </a:pPr>
            <a:r>
              <a:rPr lang="en-US" sz="1100" dirty="0">
                <a:effectLst>
                  <a:outerShdw blurRad="38100" dist="38100" dir="2700000" algn="tl">
                    <a:srgbClr val="000000">
                      <a:alpha val="43137"/>
                    </a:srgbClr>
                  </a:outerShdw>
                </a:effectLst>
                <a:latin typeface="Tw Cen MT" pitchFamily="34" charset="0"/>
                <a:cs typeface="Arial" pitchFamily="34" charset="0"/>
              </a:rPr>
              <a:t>Charleston, SC </a:t>
            </a:r>
            <a:r>
              <a:rPr lang="en-US" sz="1100" dirty="0" smtClean="0">
                <a:effectLst>
                  <a:outerShdw blurRad="38100" dist="38100" dir="2700000" algn="tl">
                    <a:srgbClr val="000000">
                      <a:alpha val="43137"/>
                    </a:srgbClr>
                  </a:outerShdw>
                </a:effectLst>
                <a:latin typeface="Tw Cen MT" pitchFamily="34" charset="0"/>
                <a:cs typeface="Arial" pitchFamily="34" charset="0"/>
              </a:rPr>
              <a:t>29407</a:t>
            </a:r>
          </a:p>
          <a:p>
            <a:pPr lvl="0" algn="ctr" fontAlgn="base">
              <a:spcBef>
                <a:spcPct val="0"/>
              </a:spcBef>
              <a:spcAft>
                <a:spcPct val="0"/>
              </a:spcAft>
            </a:pPr>
            <a:r>
              <a:rPr lang="en-US" sz="900" dirty="0" smtClean="0">
                <a:effectLst>
                  <a:outerShdw blurRad="38100" dist="38100" dir="2700000" algn="tl">
                    <a:srgbClr val="000000">
                      <a:alpha val="43137"/>
                    </a:srgbClr>
                  </a:outerShdw>
                </a:effectLst>
                <a:latin typeface="Tw Cen MT" pitchFamily="34" charset="0"/>
                <a:cs typeface="Arial" pitchFamily="34" charset="0"/>
              </a:rPr>
              <a:t>Real </a:t>
            </a:r>
            <a:r>
              <a:rPr kumimoji="0" lang="en-US" sz="900" b="0" i="0" u="none" strike="noStrike" cap="none" normalizeH="0" baseline="0" dirty="0" smtClean="0">
                <a:ln>
                  <a:noFill/>
                </a:ln>
                <a:solidFill>
                  <a:schemeClr val="tx1"/>
                </a:solidFill>
                <a:effectLst>
                  <a:outerShdw blurRad="38100" dist="38100" dir="2700000" algn="tl">
                    <a:srgbClr val="000000">
                      <a:alpha val="43137"/>
                    </a:srgbClr>
                  </a:outerShdw>
                </a:effectLst>
                <a:latin typeface="Tw Cen MT" pitchFamily="34" charset="0"/>
                <a:cs typeface="Arial" pitchFamily="34" charset="0"/>
              </a:rPr>
              <a:t>Estate ● Mortgage</a:t>
            </a:r>
            <a:br>
              <a:rPr kumimoji="0" lang="en-US" sz="900" b="0" i="0" u="none" strike="noStrike" cap="none" normalizeH="0" baseline="0" dirty="0" smtClean="0">
                <a:ln>
                  <a:noFill/>
                </a:ln>
                <a:solidFill>
                  <a:schemeClr val="tx1"/>
                </a:solidFill>
                <a:effectLst>
                  <a:outerShdw blurRad="38100" dist="38100" dir="2700000" algn="tl">
                    <a:srgbClr val="000000">
                      <a:alpha val="43137"/>
                    </a:srgbClr>
                  </a:outerShdw>
                </a:effectLst>
                <a:latin typeface="Tw Cen MT" pitchFamily="34" charset="0"/>
                <a:cs typeface="Arial" pitchFamily="34" charset="0"/>
              </a:rPr>
            </a:br>
            <a:r>
              <a:rPr kumimoji="0" lang="en-US" sz="900" b="0" i="0" u="none" strike="noStrike" cap="none" normalizeH="0" baseline="0" dirty="0" smtClean="0">
                <a:ln>
                  <a:noFill/>
                </a:ln>
                <a:solidFill>
                  <a:schemeClr val="tx1"/>
                </a:solidFill>
                <a:effectLst>
                  <a:outerShdw blurRad="38100" dist="38100" dir="2700000" algn="tl">
                    <a:srgbClr val="000000">
                      <a:alpha val="43137"/>
                    </a:srgbClr>
                  </a:outerShdw>
                </a:effectLst>
                <a:latin typeface="Tw Cen MT" pitchFamily="34" charset="0"/>
                <a:cs typeface="Arial" pitchFamily="34" charset="0"/>
              </a:rPr>
              <a:t>Insurance ● Business Brokerage</a:t>
            </a:r>
            <a:endPar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1043"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0788" y="8953632"/>
            <a:ext cx="139417" cy="190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9" name="Picture 15"/>
          <p:cNvPicPr>
            <a:picLocks noChangeAspect="1" noChangeArrowheads="1"/>
          </p:cNvPicPr>
          <p:nvPr/>
        </p:nvPicPr>
        <p:blipFill>
          <a:blip r:embed="rId5"/>
          <a:stretch>
            <a:fillRect/>
          </a:stretch>
        </p:blipFill>
        <p:spPr bwMode="auto">
          <a:xfrm>
            <a:off x="7620002" y="2443179"/>
            <a:ext cx="1368706" cy="102652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5"/>
          <p:cNvPicPr>
            <a:picLocks noChangeAspect="1" noChangeArrowheads="1"/>
          </p:cNvPicPr>
          <p:nvPr/>
        </p:nvPicPr>
        <p:blipFill>
          <a:blip r:embed="rId6"/>
          <a:stretch>
            <a:fillRect/>
          </a:stretch>
        </p:blipFill>
        <p:spPr bwMode="auto">
          <a:xfrm>
            <a:off x="7620000" y="121689"/>
            <a:ext cx="1368708" cy="102653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 name="Text Box 3"/>
          <p:cNvSpPr txBox="1">
            <a:spLocks noChangeArrowheads="1" noChangeShapeType="1"/>
          </p:cNvSpPr>
          <p:nvPr/>
        </p:nvSpPr>
        <p:spPr bwMode="auto">
          <a:xfrm>
            <a:off x="6468" y="5638800"/>
            <a:ext cx="7226145"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ctr" anchorCtr="0" compatLnSpc="1">
            <a:prstTxWarp prst="textNoShape">
              <a:avLst/>
            </a:prstTxWarp>
          </a:bodyPr>
          <a:lstStyle/>
          <a:p>
            <a:pPr lvl="0" algn="ctr" fontAlgn="base">
              <a:spcBef>
                <a:spcPct val="0"/>
              </a:spcBef>
              <a:spcAft>
                <a:spcPct val="0"/>
              </a:spcAft>
            </a:pPr>
            <a:r>
              <a:rPr lang="en-US" sz="2800" b="1" dirty="0">
                <a:effectLst>
                  <a:outerShdw blurRad="38100" dist="38100" dir="2700000" algn="tl">
                    <a:srgbClr val="000000">
                      <a:alpha val="43137"/>
                    </a:srgbClr>
                  </a:outerShdw>
                </a:effectLst>
                <a:latin typeface="Tw Cen MT" pitchFamily="34" charset="0"/>
                <a:cs typeface="Arial" pitchFamily="34" charset="0"/>
              </a:rPr>
              <a:t>1171 </a:t>
            </a:r>
            <a:r>
              <a:rPr lang="en-US" sz="2800" b="1" dirty="0" err="1">
                <a:effectLst>
                  <a:outerShdw blurRad="38100" dist="38100" dir="2700000" algn="tl">
                    <a:srgbClr val="000000">
                      <a:alpha val="43137"/>
                    </a:srgbClr>
                  </a:outerShdw>
                </a:effectLst>
                <a:latin typeface="Tw Cen MT" pitchFamily="34" charset="0"/>
                <a:cs typeface="Arial" pitchFamily="34" charset="0"/>
              </a:rPr>
              <a:t>Hammrick</a:t>
            </a:r>
            <a:r>
              <a:rPr lang="en-US" sz="2800" b="1" dirty="0">
                <a:effectLst>
                  <a:outerShdw blurRad="38100" dist="38100" dir="2700000" algn="tl">
                    <a:srgbClr val="000000">
                      <a:alpha val="43137"/>
                    </a:srgbClr>
                  </a:outerShdw>
                </a:effectLst>
                <a:latin typeface="Tw Cen MT" pitchFamily="34" charset="0"/>
                <a:cs typeface="Arial" pitchFamily="34" charset="0"/>
              </a:rPr>
              <a:t> </a:t>
            </a:r>
            <a:r>
              <a:rPr lang="en-US" sz="2800" b="1" dirty="0" smtClean="0">
                <a:effectLst>
                  <a:outerShdw blurRad="38100" dist="38100" dir="2700000" algn="tl">
                    <a:srgbClr val="000000">
                      <a:alpha val="43137"/>
                    </a:srgbClr>
                  </a:outerShdw>
                </a:effectLst>
                <a:latin typeface="Tw Cen MT" pitchFamily="34" charset="0"/>
                <a:cs typeface="Arial" pitchFamily="34" charset="0"/>
              </a:rPr>
              <a:t>Lane</a:t>
            </a:r>
          </a:p>
          <a:p>
            <a:pPr lvl="0" algn="ctr" fontAlgn="base">
              <a:spcBef>
                <a:spcPct val="0"/>
              </a:spcBef>
              <a:spcAft>
                <a:spcPct val="0"/>
              </a:spcAft>
            </a:pPr>
            <a:r>
              <a:rPr lang="en-US" b="1" dirty="0" err="1">
                <a:effectLst>
                  <a:outerShdw blurRad="38100" dist="38100" dir="2700000" algn="tl">
                    <a:srgbClr val="000000">
                      <a:alpha val="43137"/>
                    </a:srgbClr>
                  </a:outerShdw>
                </a:effectLst>
                <a:latin typeface="Tw Cen MT" pitchFamily="34" charset="0"/>
                <a:cs typeface="Arial" pitchFamily="34" charset="0"/>
              </a:rPr>
              <a:t>Summertrees</a:t>
            </a:r>
            <a:r>
              <a:rPr lang="en-US" b="1" dirty="0">
                <a:effectLst>
                  <a:outerShdw blurRad="38100" dist="38100" dir="2700000" algn="tl">
                    <a:srgbClr val="000000">
                      <a:alpha val="43137"/>
                    </a:srgbClr>
                  </a:outerShdw>
                </a:effectLst>
                <a:latin typeface="Tw Cen MT" pitchFamily="34" charset="0"/>
                <a:cs typeface="Arial" pitchFamily="34" charset="0"/>
              </a:rPr>
              <a:t> </a:t>
            </a: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dirty="0" smtClean="0">
                <a:effectLst>
                  <a:outerShdw blurRad="38100" dist="38100" dir="2700000" algn="tl">
                    <a:srgbClr val="000000">
                      <a:alpha val="43137"/>
                    </a:srgbClr>
                  </a:outerShdw>
                </a:effectLst>
                <a:latin typeface="Tw Cen MT" pitchFamily="34" charset="0"/>
                <a:cs typeface="Arial" pitchFamily="34" charset="0"/>
              </a:rPr>
              <a:t> </a:t>
            </a:r>
            <a:r>
              <a:rPr lang="en-US" b="1" dirty="0">
                <a:effectLst>
                  <a:outerShdw blurRad="38100" dist="38100" dir="2700000" algn="tl">
                    <a:srgbClr val="000000">
                      <a:alpha val="43137"/>
                    </a:srgbClr>
                  </a:outerShdw>
                </a:effectLst>
                <a:latin typeface="Tw Cen MT" pitchFamily="34" charset="0"/>
                <a:cs typeface="Arial" pitchFamily="34" charset="0"/>
              </a:rPr>
              <a:t>Johns Island </a:t>
            </a: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dirty="0" smtClean="0">
                <a:effectLst>
                  <a:outerShdw blurRad="38100" dist="38100" dir="2700000" algn="tl">
                    <a:srgbClr val="000000">
                      <a:alpha val="43137"/>
                    </a:srgbClr>
                  </a:outerShdw>
                </a:effectLst>
                <a:latin typeface="Tw Cen MT" pitchFamily="34" charset="0"/>
                <a:cs typeface="Arial" pitchFamily="34" charset="0"/>
              </a:rPr>
              <a:t> MLS</a:t>
            </a:r>
            <a:r>
              <a:rPr lang="en-US" b="1" dirty="0">
                <a:effectLst>
                  <a:outerShdw blurRad="38100" dist="38100" dir="2700000" algn="tl">
                    <a:srgbClr val="000000">
                      <a:alpha val="43137"/>
                    </a:srgbClr>
                  </a:outerShdw>
                </a:effectLst>
                <a:latin typeface="Tw Cen MT" pitchFamily="34" charset="0"/>
                <a:cs typeface="Arial" pitchFamily="34" charset="0"/>
              </a:rPr>
              <a:t># </a:t>
            </a:r>
            <a:r>
              <a:rPr lang="en-US" b="1" dirty="0" smtClean="0">
                <a:effectLst>
                  <a:outerShdw blurRad="38100" dist="38100" dir="2700000" algn="tl">
                    <a:srgbClr val="000000">
                      <a:alpha val="43137"/>
                    </a:srgbClr>
                  </a:outerShdw>
                </a:effectLst>
                <a:latin typeface="Tw Cen MT" pitchFamily="34" charset="0"/>
                <a:cs typeface="Arial" pitchFamily="34" charset="0"/>
              </a:rPr>
              <a:t>16011748 </a:t>
            </a: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dirty="0">
                <a:effectLst>
                  <a:outerShdw blurRad="38100" dist="38100" dir="2700000" algn="tl">
                    <a:srgbClr val="000000">
                      <a:alpha val="43137"/>
                    </a:srgbClr>
                  </a:outerShdw>
                </a:effectLst>
                <a:latin typeface="Tw Cen MT" pitchFamily="34" charset="0"/>
                <a:cs typeface="Arial" pitchFamily="34" charset="0"/>
              </a:rPr>
              <a:t> $257,000</a:t>
            </a:r>
            <a:endParaRPr kumimoji="0" lang="en-US" sz="1050" b="1" i="0" u="none" strike="noStrike" cap="none" normalizeH="0" baseline="0" dirty="0" smtClean="0">
              <a:ln>
                <a:noFill/>
              </a:ln>
              <a:effectLst>
                <a:outerShdw blurRad="38100" dist="38100" dir="2700000" algn="tl">
                  <a:srgbClr val="000000">
                    <a:alpha val="43137"/>
                  </a:srgbClr>
                </a:outerShdw>
              </a:effectLst>
              <a:latin typeface="Tw Cen MT" pitchFamily="34" charset="0"/>
              <a:cs typeface="Arial" pitchFamily="34" charset="0"/>
            </a:endParaRPr>
          </a:p>
        </p:txBody>
      </p:sp>
      <p:pic>
        <p:nvPicPr>
          <p:cNvPr id="24" name="Picture 15"/>
          <p:cNvPicPr>
            <a:picLocks noChangeAspect="1" noChangeArrowheads="1"/>
          </p:cNvPicPr>
          <p:nvPr/>
        </p:nvPicPr>
        <p:blipFill>
          <a:blip r:embed="rId7"/>
          <a:stretch>
            <a:fillRect/>
          </a:stretch>
        </p:blipFill>
        <p:spPr bwMode="auto">
          <a:xfrm>
            <a:off x="7620002" y="1282435"/>
            <a:ext cx="1368706" cy="102652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 name="Picture 15"/>
          <p:cNvPicPr>
            <a:picLocks noChangeAspect="1" noChangeArrowheads="1"/>
          </p:cNvPicPr>
          <p:nvPr/>
        </p:nvPicPr>
        <p:blipFill>
          <a:blip r:embed="rId8"/>
          <a:stretch>
            <a:fillRect/>
          </a:stretch>
        </p:blipFill>
        <p:spPr bwMode="auto">
          <a:xfrm>
            <a:off x="7620000" y="3603923"/>
            <a:ext cx="1368708" cy="102653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9" name="Picture 15"/>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620000" y="4764669"/>
            <a:ext cx="1368708" cy="102653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2094" y="3362829"/>
            <a:ext cx="765632" cy="1020842"/>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90167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66</TotalTime>
  <Words>200</Words>
  <Application>Microsoft Office PowerPoint</Application>
  <PresentationFormat>Custom</PresentationFormat>
  <Paragraphs>14</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vt:lpstr>
      <vt:lpstr>Book Antiqua</vt:lpstr>
      <vt:lpstr>Lucida Sans</vt:lpstr>
      <vt:lpstr>Trajan Pro</vt:lpstr>
      <vt:lpstr>Tw Cen MT</vt:lpstr>
      <vt:lpstr>Wingdings</vt:lpstr>
      <vt:lpstr>Wingdings 2</vt:lpstr>
      <vt:lpstr>Wingdings 3</vt:lpstr>
      <vt:lpstr>Apex</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19</cp:revision>
  <dcterms:created xsi:type="dcterms:W3CDTF">2006-08-16T00:00:00Z</dcterms:created>
  <dcterms:modified xsi:type="dcterms:W3CDTF">2016-05-26T15:25:22Z</dcterms:modified>
</cp:coreProperties>
</file>