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20"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11/5/2015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image" Target="../media/image2.gif"/><Relationship Id="rId7" Type="http://schemas.openxmlformats.org/officeDocument/2006/relationships/image" Target="../media/image4.jpeg"/><Relationship Id="rId12" Type="http://schemas.openxmlformats.org/officeDocument/2006/relationships/image" Target="../media/image9.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hyperlink" Target="http://www.agentownedrealty.com/" TargetMode="External"/><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hyperlink" Target="mailto:hillaryjones67@gmail.com"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5882"/>
          <a:stretch/>
        </p:blipFill>
        <p:spPr bwMode="auto">
          <a:xfrm>
            <a:off x="0" y="0"/>
            <a:ext cx="7772400" cy="5486400"/>
          </a:xfrm>
          <a:prstGeom prst="rect">
            <a:avLst/>
          </a:prstGeom>
          <a:noFill/>
          <a:ln w="28575">
            <a:noFill/>
            <a:miter lim="800000"/>
            <a:headEnd/>
            <a:tailEnd/>
          </a:ln>
          <a:extLst>
            <a:ext uri="{909E8E84-426E-40DD-AFC4-6F175D3DCCD1}">
              <a14:hiddenFill xmlns:a14="http://schemas.microsoft.com/office/drawing/2010/main">
                <a:solidFill>
                  <a:schemeClr val="accent1"/>
                </a:solidFill>
              </a14:hiddenFill>
            </a:ext>
          </a:extLst>
        </p:spPr>
      </p:pic>
      <p:pic>
        <p:nvPicPr>
          <p:cNvPr id="1032" name="Picture 8"/>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27000" y="9025788"/>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3479800" y="3794203"/>
            <a:ext cx="4267199" cy="1654537"/>
          </a:xfrm>
        </p:spPr>
        <p:txBody>
          <a:bodyPr anchor="t">
            <a:noAutofit/>
          </a:bodyPr>
          <a:lstStyle/>
          <a:p>
            <a:pPr algn="r"/>
            <a:r>
              <a:rPr lang="en-US" sz="20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119 Bobwhite </a:t>
            </a:r>
            <a:r>
              <a:rPr lang="en-US" sz="20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Lane</a:t>
            </a:r>
            <a:br>
              <a:rPr lang="en-US" sz="20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Quail Arbor</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Summerville, SC 29485</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15021418</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$220,000</a:t>
            </a:r>
            <a:r>
              <a:rPr lang="en-US" sz="12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r>
            <a:br>
              <a:rPr lang="en-US" sz="12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2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 Bedrooms | 2 Baths | 2,475 sf</a:t>
            </a:r>
            <a:endParaRPr lang="en-US" sz="11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0" y="5514376"/>
            <a:ext cx="7772399" cy="2286001"/>
          </a:xfrm>
        </p:spPr>
        <p:txBody>
          <a:bodyPr anchor="ctr">
            <a:noAutofit/>
          </a:bodyPr>
          <a:lstStyle/>
          <a:p>
            <a:r>
              <a:rPr lang="en-US" sz="1400" dirty="0">
                <a:solidFill>
                  <a:schemeClr val="tx1"/>
                </a:solidFill>
                <a:latin typeface="Georgia" panose="02040502050405020303" pitchFamily="18" charset="0"/>
                <a:cs typeface="Microsoft Sans Serif" panose="020B0604020202020204" pitchFamily="34" charset="0"/>
              </a:rPr>
              <a:t>Looking for a home with personality in a neighborhood that isn't lined with cookie cutter homes? This is it!!! </a:t>
            </a:r>
            <a:endParaRPr lang="en-US" sz="1400" dirty="0" smtClean="0">
              <a:solidFill>
                <a:schemeClr val="tx1"/>
              </a:solidFill>
              <a:latin typeface="Georgia" panose="02040502050405020303" pitchFamily="18" charset="0"/>
              <a:cs typeface="Microsoft Sans Serif" panose="020B0604020202020204" pitchFamily="34" charset="0"/>
            </a:endParaRPr>
          </a:p>
          <a:p>
            <a:endParaRPr lang="en-US" sz="1400" dirty="0">
              <a:solidFill>
                <a:schemeClr val="tx1"/>
              </a:solidFill>
              <a:latin typeface="Georgia" panose="02040502050405020303" pitchFamily="18" charset="0"/>
              <a:cs typeface="Microsoft Sans Serif" panose="020B0604020202020204" pitchFamily="34" charset="0"/>
            </a:endParaRPr>
          </a:p>
          <a:p>
            <a:r>
              <a:rPr lang="en-US" sz="1400" dirty="0" smtClean="0">
                <a:solidFill>
                  <a:schemeClr val="tx1"/>
                </a:solidFill>
                <a:latin typeface="Georgia" panose="02040502050405020303" pitchFamily="18" charset="0"/>
                <a:cs typeface="Microsoft Sans Serif" panose="020B0604020202020204" pitchFamily="34" charset="0"/>
              </a:rPr>
              <a:t>Lovingly </a:t>
            </a:r>
            <a:r>
              <a:rPr lang="en-US" sz="1400" dirty="0">
                <a:solidFill>
                  <a:schemeClr val="tx1"/>
                </a:solidFill>
                <a:latin typeface="Georgia" panose="02040502050405020303" pitchFamily="18" charset="0"/>
                <a:cs typeface="Microsoft Sans Serif" panose="020B0604020202020204" pitchFamily="34" charset="0"/>
              </a:rPr>
              <a:t>updated and cared for with new roof and HVAC, 1 car attached garage and 1.5 car detached garage, sunroom and deck leading into gorgeous yard with mature trees and shrubs. Amenities include neighborhood pool, tennis court and playpark. Wonderful schools with easy access to shopping and </a:t>
            </a:r>
            <a:r>
              <a:rPr lang="en-US" sz="1400" dirty="0" err="1">
                <a:solidFill>
                  <a:schemeClr val="tx1"/>
                </a:solidFill>
                <a:latin typeface="Georgia" panose="02040502050405020303" pitchFamily="18" charset="0"/>
                <a:cs typeface="Microsoft Sans Serif" panose="020B0604020202020204" pitchFamily="34" charset="0"/>
              </a:rPr>
              <a:t>hiways</a:t>
            </a:r>
            <a:r>
              <a:rPr lang="en-US" sz="1400" dirty="0" smtClean="0">
                <a:solidFill>
                  <a:schemeClr val="tx1"/>
                </a:solidFill>
                <a:latin typeface="Georgia" panose="02040502050405020303" pitchFamily="18" charset="0"/>
                <a:cs typeface="Microsoft Sans Serif" panose="020B0604020202020204" pitchFamily="34" charset="0"/>
              </a:rPr>
              <a:t>. </a:t>
            </a:r>
          </a:p>
          <a:p>
            <a:endParaRPr lang="en-US" sz="1400" dirty="0">
              <a:solidFill>
                <a:schemeClr val="tx1"/>
              </a:solidFill>
              <a:latin typeface="Georgia" panose="02040502050405020303" pitchFamily="18" charset="0"/>
              <a:cs typeface="Microsoft Sans Serif" panose="020B0604020202020204" pitchFamily="34" charset="0"/>
            </a:endParaRPr>
          </a:p>
          <a:p>
            <a:r>
              <a:rPr lang="en-US" sz="1400" dirty="0" smtClean="0">
                <a:solidFill>
                  <a:schemeClr val="tx1"/>
                </a:solidFill>
                <a:latin typeface="Georgia" panose="02040502050405020303" pitchFamily="18" charset="0"/>
                <a:cs typeface="Microsoft Sans Serif" panose="020B0604020202020204" pitchFamily="34" charset="0"/>
              </a:rPr>
              <a:t>Owner </a:t>
            </a:r>
            <a:r>
              <a:rPr lang="en-US" sz="1400" smtClean="0">
                <a:solidFill>
                  <a:schemeClr val="tx1"/>
                </a:solidFill>
                <a:latin typeface="Georgia" panose="02040502050405020303" pitchFamily="18" charset="0"/>
                <a:cs typeface="Microsoft Sans Serif" panose="020B0604020202020204" pitchFamily="34" charset="0"/>
              </a:rPr>
              <a:t>has moved and </a:t>
            </a:r>
            <a:r>
              <a:rPr lang="en-US" sz="1400" dirty="0">
                <a:solidFill>
                  <a:schemeClr val="tx1"/>
                </a:solidFill>
                <a:latin typeface="Georgia" panose="02040502050405020303" pitchFamily="18" charset="0"/>
                <a:cs typeface="Microsoft Sans Serif" panose="020B0604020202020204" pitchFamily="34" charset="0"/>
              </a:rPr>
              <a:t>will entertain all reasonable offers. A MUST SEE!!!!!!</a:t>
            </a:r>
          </a:p>
        </p:txBody>
      </p:sp>
      <p:sp>
        <p:nvSpPr>
          <p:cNvPr id="6" name="Rectangle 5"/>
          <p:cNvSpPr/>
          <p:nvPr/>
        </p:nvSpPr>
        <p:spPr>
          <a:xfrm>
            <a:off x="5076190" y="8937248"/>
            <a:ext cx="2543810" cy="892552"/>
          </a:xfrm>
          <a:prstGeom prst="rect">
            <a:avLst/>
          </a:prstGeom>
        </p:spPr>
        <p:txBody>
          <a:bodyPr wrap="square">
            <a:spAutoFit/>
          </a:bodyPr>
          <a:lstStyle/>
          <a:p>
            <a:pPr algn="ctr"/>
            <a:r>
              <a:rPr lang="en-US" sz="1600" b="1" dirty="0" smtClean="0">
                <a:latin typeface="Georgia" panose="02040502050405020303" pitchFamily="18" charset="0"/>
                <a:cs typeface="Microsoft Sans Serif" panose="020B0604020202020204" pitchFamily="34" charset="0"/>
              </a:rPr>
              <a:t>Hillary Jones</a:t>
            </a:r>
          </a:p>
          <a:p>
            <a:pPr algn="ctr"/>
            <a:r>
              <a:rPr lang="en-US" sz="1200" dirty="0">
                <a:latin typeface="Georgia" panose="02040502050405020303" pitchFamily="18" charset="0"/>
              </a:rPr>
              <a:t>843-709-4666</a:t>
            </a:r>
            <a:r>
              <a:rPr lang="en-US" sz="1200" dirty="0">
                <a:latin typeface="Georgia" panose="02040502050405020303" pitchFamily="18" charset="0"/>
                <a:cs typeface="Microsoft Sans Serif" panose="020B0604020202020204" pitchFamily="34" charset="0"/>
              </a:rPr>
              <a:t/>
            </a:r>
            <a:br>
              <a:rPr lang="en-US" sz="1200" dirty="0">
                <a:latin typeface="Georgia" panose="02040502050405020303" pitchFamily="18" charset="0"/>
                <a:cs typeface="Microsoft Sans Serif" panose="020B0604020202020204" pitchFamily="34" charset="0"/>
              </a:rPr>
            </a:br>
            <a:r>
              <a:rPr lang="en-US" sz="1200" dirty="0">
                <a:latin typeface="Georgia" panose="02040502050405020303" pitchFamily="18" charset="0"/>
                <a:hlinkClick r:id="rId4"/>
              </a:rPr>
              <a:t>hillaryjones67@gmail.com </a:t>
            </a:r>
            <a:r>
              <a:rPr lang="en-US" sz="1200" dirty="0" smtClean="0">
                <a:latin typeface="Georgia" panose="02040502050405020303" pitchFamily="18" charset="0"/>
                <a:cs typeface="Microsoft Sans Serif" panose="020B0604020202020204" pitchFamily="34" charset="0"/>
                <a:hlinkClick r:id="rId5"/>
              </a:rPr>
              <a:t>www.agentownedrealty.com</a:t>
            </a:r>
            <a:r>
              <a:rPr lang="en-US" sz="1200" dirty="0" smtClean="0">
                <a:latin typeface="Georgia" panose="02040502050405020303" pitchFamily="18" charset="0"/>
                <a:cs typeface="Microsoft Sans Serif" panose="020B0604020202020204" pitchFamily="34" charset="0"/>
              </a:rPr>
              <a:t> </a:t>
            </a:r>
            <a:endParaRPr lang="en-US" sz="120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a:t>
            </a:r>
            <a:r>
              <a:rPr lang="en-US" sz="1000" dirty="0" smtClean="0">
                <a:latin typeface="Georgia" panose="02040502050405020303" pitchFamily="18" charset="0"/>
                <a:cs typeface="Microsoft Sans Serif" panose="020B0604020202020204" pitchFamily="34" charset="0"/>
              </a:rPr>
              <a:t>Preferred Group</a:t>
            </a:r>
            <a:r>
              <a:rPr lang="en-US" sz="1000" dirty="0">
                <a:latin typeface="Georgia" panose="02040502050405020303" pitchFamily="18" charset="0"/>
                <a:cs typeface="Microsoft Sans Serif" panose="020B0604020202020204" pitchFamily="34" charset="0"/>
              </a:rPr>
              <a:t>, Inc</a:t>
            </a:r>
            <a:r>
              <a:rPr lang="en-US" sz="1000" dirty="0" smtClean="0">
                <a:latin typeface="Georgia" panose="02040502050405020303" pitchFamily="18" charset="0"/>
                <a:cs typeface="Microsoft Sans Serif" panose="020B0604020202020204" pitchFamily="34" charset="0"/>
              </a:rPr>
              <a:t>. | </a:t>
            </a:r>
            <a:r>
              <a:rPr lang="en-US" sz="1000" dirty="0">
                <a:latin typeface="Georgia" panose="02040502050405020303" pitchFamily="18" charset="0"/>
                <a:cs typeface="Microsoft Sans Serif" panose="020B0604020202020204" pitchFamily="34" charset="0"/>
              </a:rPr>
              <a:t>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10" name="Down Ribbon 9"/>
          <p:cNvSpPr/>
          <p:nvPr/>
        </p:nvSpPr>
        <p:spPr>
          <a:xfrm>
            <a:off x="185251" y="-1181101"/>
            <a:ext cx="7376497" cy="996314"/>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i="1" dirty="0" smtClean="0">
                <a:solidFill>
                  <a:schemeClr val="tx1"/>
                </a:solidFill>
                <a:latin typeface="Gabriola" panose="04040605051002020D02" pitchFamily="82" charset="0"/>
              </a:rPr>
              <a:t>Open House Lunch ~ </a:t>
            </a:r>
            <a:r>
              <a:rPr lang="en-US" sz="2400" i="1" dirty="0">
                <a:solidFill>
                  <a:schemeClr val="tx1"/>
                </a:solidFill>
                <a:latin typeface="Gabriola" panose="04040605051002020D02" pitchFamily="82" charset="0"/>
              </a:rPr>
              <a:t>Friday, Oct 3 from 11 </a:t>
            </a:r>
            <a:r>
              <a:rPr lang="en-US" sz="2400" i="1" dirty="0" smtClean="0">
                <a:solidFill>
                  <a:schemeClr val="tx1"/>
                </a:solidFill>
                <a:latin typeface="Gabriola" panose="04040605051002020D02" pitchFamily="82" charset="0"/>
              </a:rPr>
              <a:t>- 1</a:t>
            </a:r>
          </a:p>
          <a:p>
            <a:pPr algn="ctr"/>
            <a:r>
              <a:rPr lang="en-US" sz="2400" i="1" dirty="0" smtClean="0">
                <a:solidFill>
                  <a:schemeClr val="tx1"/>
                </a:solidFill>
                <a:latin typeface="Gabriola" panose="04040605051002020D02" pitchFamily="82" charset="0"/>
              </a:rPr>
              <a:t>Handyman Special… Bring </a:t>
            </a:r>
            <a:r>
              <a:rPr lang="en-US" sz="2400" i="1" dirty="0">
                <a:solidFill>
                  <a:schemeClr val="tx1"/>
                </a:solidFill>
                <a:latin typeface="Gabriola" panose="04040605051002020D02" pitchFamily="82" charset="0"/>
              </a:rPr>
              <a:t>your hard </a:t>
            </a:r>
            <a:r>
              <a:rPr lang="en-US" sz="2400" i="1" dirty="0" smtClean="0">
                <a:solidFill>
                  <a:schemeClr val="tx1"/>
                </a:solidFill>
                <a:latin typeface="Gabriola" panose="04040605051002020D02" pitchFamily="82" charset="0"/>
              </a:rPr>
              <a:t>hats!</a:t>
            </a:r>
            <a:endParaRPr lang="en-US" sz="2400" i="1" dirty="0">
              <a:solidFill>
                <a:schemeClr val="tx1"/>
              </a:solidFill>
              <a:latin typeface="Gabriola" panose="04040605051002020D02" pitchFamily="82" charset="0"/>
            </a:endParaRPr>
          </a:p>
        </p:txBody>
      </p:sp>
      <p:sp>
        <p:nvSpPr>
          <p:cNvPr id="8" name="Rectangle 7"/>
          <p:cNvSpPr/>
          <p:nvPr/>
        </p:nvSpPr>
        <p:spPr>
          <a:xfrm>
            <a:off x="0" y="4413091"/>
            <a:ext cx="3810000" cy="1077218"/>
          </a:xfrm>
          <a:prstGeom prst="rect">
            <a:avLst/>
          </a:prstGeom>
        </p:spPr>
        <p:txBody>
          <a:bodyPr wrap="square">
            <a:spAutoFit/>
          </a:bodyPr>
          <a:lstStyle/>
          <a:p>
            <a:r>
              <a:rPr lang="en-US" sz="3200" i="1" dirty="0">
                <a:solidFill>
                  <a:srgbClr val="FF0000"/>
                </a:solidFill>
                <a:effectLst>
                  <a:outerShdw blurRad="38100" dist="38100" dir="2700000" algn="tl">
                    <a:srgbClr val="000000">
                      <a:alpha val="43137"/>
                    </a:srgbClr>
                  </a:outerShdw>
                </a:effectLst>
                <a:latin typeface="Gabriola" panose="04040605051002020D02" pitchFamily="82" charset="0"/>
              </a:rPr>
              <a:t>Back on </a:t>
            </a:r>
            <a:r>
              <a:rPr lang="en-US" sz="3200" i="1" dirty="0" smtClean="0">
                <a:solidFill>
                  <a:srgbClr val="FF0000"/>
                </a:solidFill>
                <a:effectLst>
                  <a:outerShdw blurRad="38100" dist="38100" dir="2700000" algn="tl">
                    <a:srgbClr val="000000">
                      <a:alpha val="43137"/>
                    </a:srgbClr>
                  </a:outerShdw>
                </a:effectLst>
                <a:latin typeface="Gabriola" panose="04040605051002020D02" pitchFamily="82" charset="0"/>
              </a:rPr>
              <a:t>market…</a:t>
            </a:r>
            <a:br>
              <a:rPr lang="en-US" sz="3200" i="1" dirty="0" smtClean="0">
                <a:solidFill>
                  <a:srgbClr val="FF0000"/>
                </a:solidFill>
                <a:effectLst>
                  <a:outerShdw blurRad="38100" dist="38100" dir="2700000" algn="tl">
                    <a:srgbClr val="000000">
                      <a:alpha val="43137"/>
                    </a:srgbClr>
                  </a:outerShdw>
                </a:effectLst>
                <a:latin typeface="Gabriola" panose="04040605051002020D02" pitchFamily="82" charset="0"/>
              </a:rPr>
            </a:br>
            <a:r>
              <a:rPr lang="en-US" sz="3200" i="1" dirty="0" smtClean="0">
                <a:solidFill>
                  <a:srgbClr val="FF0000"/>
                </a:solidFill>
                <a:effectLst>
                  <a:outerShdw blurRad="38100" dist="38100" dir="2700000" algn="tl">
                    <a:srgbClr val="000000">
                      <a:alpha val="43137"/>
                    </a:srgbClr>
                  </a:outerShdw>
                </a:effectLst>
                <a:latin typeface="Gabriola" panose="04040605051002020D02" pitchFamily="82" charset="0"/>
              </a:rPr>
              <a:t>Reduced </a:t>
            </a:r>
            <a:r>
              <a:rPr lang="en-US" sz="3200" i="1" dirty="0">
                <a:solidFill>
                  <a:srgbClr val="FF0000"/>
                </a:solidFill>
                <a:effectLst>
                  <a:outerShdw blurRad="38100" dist="38100" dir="2700000" algn="tl">
                    <a:srgbClr val="000000">
                      <a:alpha val="43137"/>
                    </a:srgbClr>
                  </a:outerShdw>
                </a:effectLst>
                <a:latin typeface="Gabriola" panose="04040605051002020D02" pitchFamily="82" charset="0"/>
              </a:rPr>
              <a:t>$10,000!</a:t>
            </a:r>
            <a:endParaRPr lang="en-US" sz="3200" b="1" i="1" dirty="0">
              <a:solidFill>
                <a:srgbClr val="FF0000"/>
              </a:solidFill>
              <a:effectLst>
                <a:outerShdw blurRad="38100" dist="38100" dir="2700000" algn="tl">
                  <a:srgbClr val="000000">
                    <a:alpha val="43137"/>
                  </a:srgbClr>
                </a:outerShdw>
              </a:effectLst>
              <a:latin typeface="Gabriola" panose="04040605051002020D02" pitchFamily="82" charset="0"/>
            </a:endParaRPr>
          </a:p>
        </p:txBody>
      </p:sp>
      <p:pic>
        <p:nvPicPr>
          <p:cNvPr id="17" name="Picture 5"/>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6322079" y="7848600"/>
            <a:ext cx="1224242" cy="918182"/>
          </a:xfrm>
          <a:prstGeom prst="rect">
            <a:avLst/>
          </a:prstGeom>
          <a:ln>
            <a:noFill/>
          </a:ln>
          <a:effectLst>
            <a:outerShdw blurRad="63500" sx="103000" sy="103000" algn="ctr" rotWithShape="0">
              <a:prstClr val="black">
                <a:alpha val="60000"/>
              </a:prstClr>
            </a:outerShdw>
          </a:effectLst>
          <a:extLst>
            <a:ext uri="{909E8E84-426E-40DD-AFC4-6F175D3DCCD1}">
              <a14:hiddenFill xmlns:a14="http://schemas.microsoft.com/office/drawing/2010/main">
                <a:solidFill>
                  <a:schemeClr val="accent1"/>
                </a:solidFill>
              </a14:hiddenFill>
            </a:ext>
          </a:extLst>
        </p:spPr>
      </p:pic>
      <p:pic>
        <p:nvPicPr>
          <p:cNvPr id="18"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00679" y="7848600"/>
            <a:ext cx="1224242" cy="918182"/>
          </a:xfrm>
          <a:prstGeom prst="rect">
            <a:avLst/>
          </a:prstGeom>
          <a:ln>
            <a:noFill/>
          </a:ln>
          <a:effectLst>
            <a:outerShdw blurRad="63500" sx="103000" sy="103000" algn="ctr" rotWithShape="0">
              <a:prstClr val="black">
                <a:alpha val="60000"/>
              </a:prstClr>
            </a:outerShdw>
          </a:effectLst>
          <a:extLst>
            <a:ext uri="{909E8E84-426E-40DD-AFC4-6F175D3DCCD1}">
              <a14:hiddenFill xmlns:a14="http://schemas.microsoft.com/office/drawing/2010/main">
                <a:solidFill>
                  <a:schemeClr val="accent1"/>
                </a:solidFill>
              </a14:hiddenFill>
            </a:ext>
          </a:extLst>
        </p:spPr>
      </p:pic>
      <p:pic>
        <p:nvPicPr>
          <p:cNvPr id="16"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1731029" y="7848600"/>
            <a:ext cx="1224242" cy="918182"/>
          </a:xfrm>
          <a:prstGeom prst="rect">
            <a:avLst/>
          </a:prstGeom>
          <a:ln>
            <a:noFill/>
          </a:ln>
          <a:effectLst>
            <a:outerShdw blurRad="63500" sx="103000" sy="103000" algn="ctr" rotWithShape="0">
              <a:prstClr val="black">
                <a:alpha val="60000"/>
              </a:prstClr>
            </a:outerShdw>
          </a:effectLst>
          <a:extLst>
            <a:ext uri="{909E8E84-426E-40DD-AFC4-6F175D3DCCD1}">
              <a14:hiddenFill xmlns:a14="http://schemas.microsoft.com/office/drawing/2010/main">
                <a:solidFill>
                  <a:schemeClr val="accent1"/>
                </a:solidFill>
              </a14:hiddenFill>
            </a:ext>
          </a:extLst>
        </p:spPr>
      </p:pic>
      <p:pic>
        <p:nvPicPr>
          <p:cNvPr id="15" name="Picture 5"/>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261379" y="7848600"/>
            <a:ext cx="1224242" cy="918182"/>
          </a:xfrm>
          <a:prstGeom prst="rect">
            <a:avLst/>
          </a:prstGeom>
          <a:ln>
            <a:noFill/>
          </a:ln>
          <a:effectLst>
            <a:outerShdw blurRad="63500" sx="103000" sy="103000" algn="ctr" rotWithShape="0">
              <a:prstClr val="black">
                <a:alpha val="60000"/>
              </a:prstClr>
            </a:outerShdw>
          </a:effectLst>
          <a:extLst>
            <a:ext uri="{909E8E84-426E-40DD-AFC4-6F175D3DCCD1}">
              <a14:hiddenFill xmlns:a14="http://schemas.microsoft.com/office/drawing/2010/main">
                <a:solidFill>
                  <a:schemeClr val="accent1"/>
                </a:solidFill>
              </a14:hiddenFill>
            </a:ext>
          </a:extLst>
        </p:spPr>
      </p:pic>
      <p:pic>
        <p:nvPicPr>
          <p:cNvPr id="19"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791729" y="7848600"/>
            <a:ext cx="1224242" cy="918182"/>
          </a:xfrm>
          <a:prstGeom prst="rect">
            <a:avLst/>
          </a:prstGeom>
          <a:ln>
            <a:noFill/>
          </a:ln>
          <a:effectLst>
            <a:outerShdw blurRad="63500" sx="103000" sy="103000" algn="ctr" rotWithShape="0">
              <a:prstClr val="black">
                <a:alpha val="60000"/>
              </a:prstClr>
            </a:outerShdw>
          </a:effectLst>
          <a:extLst>
            <a:ext uri="{909E8E84-426E-40DD-AFC4-6F175D3DCCD1}">
              <a14:hiddenFill xmlns:a14="http://schemas.microsoft.com/office/drawing/2010/main">
                <a:solidFill>
                  <a:schemeClr val="accent1"/>
                </a:solidFill>
              </a14:hiddenFill>
            </a:ext>
          </a:extLst>
        </p:spPr>
      </p:pic>
      <p:pic>
        <p:nvPicPr>
          <p:cNvPr id="20"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329081" y="230070"/>
            <a:ext cx="1217240" cy="91293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1"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1732780" y="230071"/>
            <a:ext cx="1217238" cy="912929"/>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2" name="Picture 5"/>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4796980" y="230070"/>
            <a:ext cx="1217240" cy="91293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3" name="Picture 5"/>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264879" y="230070"/>
            <a:ext cx="1217240" cy="91293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pic>
        <p:nvPicPr>
          <p:cNvPr id="24" name="Picture 5"/>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200679" y="230070"/>
            <a:ext cx="1217240" cy="912930"/>
          </a:xfrm>
          <a:prstGeom prst="rect">
            <a:avLst/>
          </a:prstGeom>
          <a:ln>
            <a:noFill/>
          </a:ln>
          <a:effectLst>
            <a:outerShdw blurRad="63500" sx="102000" sy="102000" algn="ctr"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6883232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TotalTime>
  <Words>139</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119 Bobwhite Lane Quail Arbor Summerville, SC 29485 MLS# 15021418 $220,000 3 Bedrooms | 2 Baths | 2,475 sf</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26</cp:revision>
  <dcterms:created xsi:type="dcterms:W3CDTF">2006-08-16T00:00:00Z</dcterms:created>
  <dcterms:modified xsi:type="dcterms:W3CDTF">2015-11-05T18:31:48Z</dcterms:modified>
</cp:coreProperties>
</file>